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4" r:id="rId5"/>
    <p:sldId id="276" r:id="rId6"/>
    <p:sldId id="289" r:id="rId7"/>
    <p:sldId id="290" r:id="rId8"/>
    <p:sldId id="277" r:id="rId9"/>
    <p:sldId id="278" r:id="rId10"/>
    <p:sldId id="272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60" r:id="rId21"/>
    <p:sldId id="259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635625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Неманское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суву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2022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8458200" cy="3888432"/>
          </a:xfrm>
        </p:spPr>
        <p:txBody>
          <a:bodyPr>
            <a:normAutofit/>
          </a:bodyPr>
          <a:lstStyle/>
          <a:p>
            <a:pPr algn="ctr"/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вас, и для вас родители»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628800"/>
            <a:ext cx="7467600" cy="3154362"/>
          </a:xfrm>
        </p:spPr>
        <p:txBody>
          <a:bodyPr>
            <a:normAutofit/>
          </a:bodyPr>
          <a:lstStyle/>
          <a:p>
            <a:pPr algn="ctr"/>
            <a:r>
              <a:rPr lang="ru-RU" sz="6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И ОБЯЗАННОСТИ РЕБЕНКА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88640"/>
            <a:ext cx="7467600" cy="62853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Список документов, которые защищают права ребенка: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pPr lvl="0" algn="ctr"/>
            <a:r>
              <a:rPr lang="ru-RU" dirty="0"/>
              <a:t>Всеобщая декларация прав человека (Принята 10.12.1948 Генеральной Ассамблеей ООН)</a:t>
            </a:r>
          </a:p>
          <a:p>
            <a:pPr lvl="0" algn="ctr"/>
            <a:r>
              <a:rPr lang="ru-RU" dirty="0"/>
              <a:t>Декларация прав ребенка(Принята 20.11.1959 г Генеральной Ассамблеей ООН)</a:t>
            </a:r>
          </a:p>
          <a:p>
            <a:pPr lvl="0" algn="ctr"/>
            <a:r>
              <a:rPr lang="ru-RU" dirty="0"/>
              <a:t>Конвенция о правах ребенка (Принята 20.11.1989 Резолюцией 44/25 Генеральной Ассамблеей ООН)</a:t>
            </a:r>
          </a:p>
          <a:p>
            <a:pPr algn="ctr">
              <a:buNone/>
            </a:pPr>
            <a:r>
              <a:rPr lang="ru-RU" dirty="0"/>
              <a:t> Семейный Кодекс Российской Федерации от 29.12.1995г.</a:t>
            </a:r>
          </a:p>
          <a:p>
            <a:pPr lvl="0" algn="ctr"/>
            <a:r>
              <a:rPr lang="ru-RU" dirty="0"/>
              <a:t>Федеральный закон от 24.07.1998 №124-ФЗ «Об основных гарантиях прав ребенка в Российской Федерации»</a:t>
            </a:r>
          </a:p>
          <a:p>
            <a:pPr lvl="0" algn="ctr"/>
            <a:r>
              <a:rPr lang="ru-RU" dirty="0"/>
              <a:t>Федеральный закон от 24.06.1999 №120-ФЗ «Об основах системы профилактики безнадзорности и правонарушений несовершеннолетних»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908720"/>
            <a:ext cx="7467600" cy="5544616"/>
          </a:xfrm>
        </p:spPr>
        <p:txBody>
          <a:bodyPr/>
          <a:lstStyle/>
          <a:p>
            <a:pPr algn="ctr"/>
            <a:r>
              <a:rPr lang="ru-RU" b="1" i="1" u="sng" dirty="0"/>
              <a:t>Права</a:t>
            </a:r>
            <a:r>
              <a:rPr lang="ru-RU" b="1" i="1" dirty="0"/>
              <a:t> </a:t>
            </a:r>
            <a:r>
              <a:rPr lang="ru-RU" dirty="0"/>
              <a:t>— это установленные и охраняемые государством нормы и правила. Государство устанавливает для своих граждан возможность пользования различными благами. Например, получать бесплатную медицинскую помощь, образование, отдыхать.</a:t>
            </a:r>
          </a:p>
          <a:p>
            <a:pPr algn="ctr"/>
            <a:r>
              <a:rPr lang="ru-RU" b="1" i="1" u="sng" dirty="0"/>
              <a:t>Обязанности</a:t>
            </a:r>
            <a:r>
              <a:rPr lang="ru-RU" dirty="0"/>
              <a:t> — это определенный круг действий, обязательных для выполнения. Для ребенка— это, например, обязанность уважать и почитать взрослых.</a:t>
            </a:r>
          </a:p>
          <a:p>
            <a:pPr algn="ctr"/>
            <a:r>
              <a:rPr lang="ru-RU" b="1" i="1" u="sng" dirty="0"/>
              <a:t>Правовой статус</a:t>
            </a:r>
            <a:r>
              <a:rPr lang="ru-RU" dirty="0"/>
              <a:t> – это твоё положение в мире права, которое определяется </a:t>
            </a:r>
            <a:r>
              <a:rPr lang="ru-RU" u="sng" dirty="0"/>
              <a:t>правами, обязанностями и ответственностью.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476672"/>
            <a:ext cx="7467600" cy="6048672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ru-RU" dirty="0"/>
              <a:t>на имя;</a:t>
            </a:r>
          </a:p>
          <a:p>
            <a:pPr lvl="0" algn="ctr"/>
            <a:r>
              <a:rPr lang="ru-RU" dirty="0"/>
              <a:t>на гражданство;</a:t>
            </a:r>
          </a:p>
          <a:p>
            <a:pPr lvl="0" algn="ctr"/>
            <a:r>
              <a:rPr lang="ru-RU" dirty="0"/>
              <a:t>жить и воспитываться в семье, насколько это возможно;</a:t>
            </a:r>
          </a:p>
          <a:p>
            <a:pPr lvl="0" algn="ctr"/>
            <a:r>
              <a:rPr lang="ru-RU" dirty="0"/>
              <a:t>знать родителей и жить вместе с ними (если это не противоречит интересам ребёнка);</a:t>
            </a:r>
          </a:p>
          <a:p>
            <a:pPr lvl="0" algn="ctr"/>
            <a:r>
              <a:rPr lang="ru-RU" dirty="0"/>
              <a:t>на заботу и воспитание со стороны родителей или лиц, их заменяющих (родственников, опекунов, администраций учреждений общественного воспитания);</a:t>
            </a:r>
          </a:p>
          <a:p>
            <a:pPr lvl="0" algn="ctr"/>
            <a:r>
              <a:rPr lang="ru-RU" dirty="0"/>
              <a:t>на уважение чести и достоинства;</a:t>
            </a:r>
          </a:p>
          <a:p>
            <a:pPr lvl="0" algn="ctr"/>
            <a:r>
              <a:rPr lang="ru-RU" dirty="0"/>
              <a:t>на защиту своих прав и законных интересов родителями, лицами их заменяющими, органами опеки и попечительства, комиссией по делам несовершеннолетних и защите их прав, прокуратурой, судом (через родителей или иных законных представителей);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908720"/>
            <a:ext cx="7467600" cy="5544616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слушаться родителей и лиц, их заменяющих, принимать их заботу и воспитание за исключением случаев пренебрежительного, жестокого, грубого, унижающего обращения, эксплуатации;</a:t>
            </a:r>
          </a:p>
          <a:p>
            <a:pPr lvl="0"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соблюдать правила поведения, установленные в воспитательных и образовательных учреждениях, общественных местах, дома.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476672"/>
            <a:ext cx="7467600" cy="57606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Права: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совершать мелкие бытовые сделки (например, ты можешь купить что-то для своих нужд);</a:t>
            </a:r>
          </a:p>
          <a:p>
            <a:pPr lvl="0"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свободно распоряжаться для собственных нужд предоставленными средствами.</a:t>
            </a:r>
          </a:p>
          <a:p>
            <a:pPr algn="ctr">
              <a:buNone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Обязанности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получить среднее образование;</a:t>
            </a:r>
          </a:p>
          <a:p>
            <a:pPr lvl="0"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соблюдать правила внутреннего распорядка учебного заведения и учебную дисциплину.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764704"/>
            <a:ext cx="7467600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Права: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учет твоего мнения при решении любого вопроса в семье, в правоохранительных органах, в суде;</a:t>
            </a:r>
          </a:p>
          <a:p>
            <a:pPr lvl="0"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быть заслушанным в ходе любого судебного или административного разбирательства;</a:t>
            </a:r>
          </a:p>
          <a:p>
            <a:pPr lvl="0"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давать согласие на изменение своего имени, фамилии, на выбор места жительства при разводе родителей, на лишение или восстановление родителя в родительских правах, на усыновление, на передачу в приёмную семью.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260648"/>
            <a:ext cx="7467600" cy="65973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Права: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получить паспорт гражданина РФ;</a:t>
            </a:r>
          </a:p>
          <a:p>
            <a:pPr lvl="0"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самостоятельно обращаться в суд для защиты своих прав;</a:t>
            </a:r>
          </a:p>
          <a:p>
            <a:pPr lvl="0"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требовать отмены усыновления;</a:t>
            </a:r>
          </a:p>
          <a:p>
            <a:pPr lvl="0"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давать согласие на изменение своего гражданства;</a:t>
            </a:r>
          </a:p>
          <a:p>
            <a:pPr lvl="0"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требовать установления отцовства в отношении ребенка в судебном порядке;</a:t>
            </a:r>
          </a:p>
          <a:p>
            <a:pPr lvl="0"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работать в свободное от учебы время с согласия одного из родителей, но не более 4 часов с легкими условиями труда;</a:t>
            </a:r>
          </a:p>
          <a:p>
            <a:pPr lvl="0"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участвовать в молодёжном общественном объединении.</a:t>
            </a:r>
          </a:p>
          <a:p>
            <a:pPr algn="ctr">
              <a:buNone/>
            </a:pP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Обязанности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выполнять трудовые обязанности в соответствии с условиями трудового договора, правилами трудового распорядка и трудовым законодательством;</a:t>
            </a:r>
          </a:p>
          <a:p>
            <a:pPr lvl="0"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соблюдать устав, правила молодёжного общественного объединения.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88640"/>
            <a:ext cx="7467600" cy="64807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/>
              <a:t>Права:</a:t>
            </a:r>
            <a:endParaRPr lang="ru-RU" dirty="0"/>
          </a:p>
          <a:p>
            <a:pPr lvl="0" algn="ctr"/>
            <a:r>
              <a:rPr lang="ru-RU" dirty="0"/>
              <a:t>работать не более 24 часов в неделю на льготных условиях, предусмотренных трудовым законодательством.</a:t>
            </a:r>
          </a:p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r>
              <a:rPr lang="ru-RU" b="1" i="1" dirty="0"/>
              <a:t>Права:</a:t>
            </a:r>
            <a:endParaRPr lang="ru-RU" dirty="0"/>
          </a:p>
          <a:p>
            <a:pPr lvl="0" algn="ctr"/>
            <a:r>
              <a:rPr lang="ru-RU" dirty="0"/>
              <a:t>вступить в брак при наличии уважительных причин с разрешения органа местного самоуправления;</a:t>
            </a:r>
          </a:p>
          <a:p>
            <a:pPr lvl="0" algn="ctr"/>
            <a:r>
              <a:rPr lang="ru-RU" dirty="0"/>
              <a:t>управлять мопедом при движении по дорогам, учиться вождению автомобиля;</a:t>
            </a:r>
          </a:p>
          <a:p>
            <a:pPr lvl="0" algn="ctr"/>
            <a:r>
              <a:rPr lang="ru-RU" dirty="0"/>
              <a:t>быть признанным полностью дееспособным, т.е. получить все права совершеннолетнего (эмансипация) в случае работы по трудовому договору или занятия предпринимательской деятельностью по решению органа опеки и попечительства (с согласия родителей) или суда.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764704"/>
            <a:ext cx="7467600" cy="5472608"/>
          </a:xfrm>
        </p:spPr>
        <p:txBody>
          <a:bodyPr/>
          <a:lstStyle/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r>
              <a:rPr lang="ru-RU" b="1" i="1" dirty="0"/>
              <a:t>Обязанности</a:t>
            </a:r>
            <a:r>
              <a:rPr lang="ru-RU" b="1" dirty="0"/>
              <a:t>:</a:t>
            </a:r>
            <a:endParaRPr lang="ru-RU" dirty="0"/>
          </a:p>
          <a:p>
            <a:pPr lvl="0" algn="ctr"/>
            <a:r>
              <a:rPr lang="ru-RU" dirty="0"/>
              <a:t>для юношей – встать на воинский учет (пройти комиссию в военкомате и получить приписное свидетельство).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984248"/>
            <a:ext cx="7467600" cy="487375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1) Права и обязанности родителей.</a:t>
            </a:r>
          </a:p>
          <a:p>
            <a:pPr marL="457200" indent="-45720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2) Права и обязанности ребенка.</a:t>
            </a:r>
          </a:p>
          <a:p>
            <a:pPr marL="457200" indent="-45720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3) Заповеди семейного воспитания.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16832"/>
            <a:ext cx="7467600" cy="2664296"/>
          </a:xfrm>
        </p:spPr>
        <p:txBody>
          <a:bodyPr>
            <a:noAutofit/>
          </a:bodyPr>
          <a:lstStyle/>
          <a:p>
            <a:pPr algn="ctr"/>
            <a:br>
              <a:rPr 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5400" dirty="0"/>
            </a:b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Заповеди семейного воспитания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91264" cy="6192688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dirty="0"/>
          </a:p>
          <a:p>
            <a:pPr algn="r">
              <a:buNone/>
            </a:pPr>
            <a:endParaRPr lang="ru-RU" dirty="0"/>
          </a:p>
          <a:p>
            <a:pPr algn="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Наши дети – то наша старость. </a:t>
            </a:r>
          </a:p>
          <a:p>
            <a:pPr algn="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Правильное воспитание – 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это наша счастливая старость, </a:t>
            </a:r>
          </a:p>
          <a:p>
            <a:pPr algn="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плохое воспитание – </a:t>
            </a:r>
          </a:p>
          <a:p>
            <a:pPr algn="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это наше будущее горе, </a:t>
            </a:r>
          </a:p>
          <a:p>
            <a:pPr algn="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это наши слёзы, наша вина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перед другими людьми...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>
                <a:latin typeface="Times New Roman" pitchFamily="18" charset="0"/>
                <a:cs typeface="Times New Roman" pitchFamily="18" charset="0"/>
              </a:rPr>
              <a:t>Я.С.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Макаренко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532859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67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Заповедь 1</a:t>
            </a:r>
            <a:br>
              <a:rPr lang="ru-RU" sz="67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6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Принимайте ребенка таким, какой он есть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67600" cy="4882554"/>
          </a:xfrm>
        </p:spPr>
        <p:txBody>
          <a:bodyPr>
            <a:noAutofit/>
          </a:bodyPr>
          <a:lstStyle/>
          <a:p>
            <a:pPr algn="ctr"/>
            <a:r>
              <a:rPr lang="ru-RU" sz="6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Заповедь 2</a:t>
            </a: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Никогда не приказывайте по прихоти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67600" cy="5098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Заповедь 3</a:t>
            </a: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Никогда не принимайте решения в одиночку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92888" cy="63227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Заповедь 4</a:t>
            </a: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Собственное поведение родителей - самый решающий фактор в воспитании детей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467600" cy="7245424"/>
          </a:xfrm>
        </p:spPr>
        <p:txBody>
          <a:bodyPr>
            <a:noAutofit/>
          </a:bodyPr>
          <a:lstStyle/>
          <a:p>
            <a:pPr algn="ctr"/>
            <a:r>
              <a:rPr lang="ru-RU" sz="5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Заповедь 5</a:t>
            </a:r>
            <a:br>
              <a:rPr lang="ru-RU" sz="5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5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Говорите обо всем без боязни и сохраняйте доверие к тому, кто задает каверзные вопросы и противоречит</a:t>
            </a:r>
            <a:br>
              <a:rPr lang="ru-RU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67600" cy="524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Заповедь 6</a:t>
            </a: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допускайте никаких излишеств </a:t>
            </a:r>
            <a:r>
              <a:rPr 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подарках </a:t>
            </a: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детям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67600" cy="5674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Заповедь 7</a:t>
            </a: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 всем нужно действовать собственным примером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31224" cy="6264696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Заповедь 8</a:t>
            </a:r>
            <a:b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Объединяйтесь, когда нужно преодолеть какие-то трудности, все делайте сообща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4676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ВАШИ ПРАВА И ОБЯЗАННОСТИ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5026570"/>
          </a:xfrm>
        </p:spPr>
        <p:txBody>
          <a:bodyPr>
            <a:normAutofit/>
          </a:bodyPr>
          <a:lstStyle/>
          <a:p>
            <a:pPr algn="ctr"/>
            <a:r>
              <a:rPr lang="ru-RU" sz="6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Заповедь 9</a:t>
            </a: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раннем детстве важно приучить детей к чистоте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03232" cy="6408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Заповедь 10</a:t>
            </a: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Держи двери дома открытыми. Дети не должны чувствовать, что привязаны к дому веревкой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3744416"/>
          </a:xfrm>
        </p:spPr>
        <p:txBody>
          <a:bodyPr>
            <a:noAutofit/>
          </a:bodyPr>
          <a:lstStyle/>
          <a:p>
            <a:pPr algn="ctr"/>
            <a:r>
              <a:rPr lang="ru-RU" sz="6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Заповедь 11</a:t>
            </a: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Устранись в положенное время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467600" cy="3672408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ВНИМАНИЕ!!!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467600" cy="288032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Основание возникновения прав и обязанностей родителей</a:t>
            </a:r>
            <a:br>
              <a:rPr lang="ru-RU" sz="4400" b="1" dirty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0"/>
            <a:ext cx="7467600" cy="60419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Права и обязанности родителей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/>
              <a:t>Родители ребенка реализуют родительские права в полном объеме, если:</a:t>
            </a:r>
          </a:p>
          <a:p>
            <a:pPr lvl="0" algn="ctr"/>
            <a:r>
              <a:rPr lang="ru-RU" dirty="0"/>
              <a:t>достигли возраста 16 лет;</a:t>
            </a:r>
          </a:p>
          <a:p>
            <a:pPr lvl="0" algn="ctr"/>
            <a:r>
              <a:rPr lang="ru-RU" dirty="0"/>
              <a:t>записаны в свидетельство о рождении ребенка в качестве родителей;</a:t>
            </a:r>
          </a:p>
          <a:p>
            <a:pPr lvl="0" algn="ctr"/>
            <a:r>
              <a:rPr lang="ru-RU" dirty="0"/>
              <a:t>не лишены или не ограничены в родительских правах.</a:t>
            </a:r>
          </a:p>
          <a:p>
            <a:pPr algn="ctr">
              <a:buNone/>
            </a:pP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A3F311-1973-4705-BB8D-D1974FA4E8D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260648"/>
            <a:ext cx="7467600" cy="61698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имеют следующие родительские права:</a:t>
            </a:r>
          </a:p>
          <a:p>
            <a:pPr lvl="0"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и обучать ребенка;</a:t>
            </a: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получение ему образования;</a:t>
            </a: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защищать своего ребенка в отношениях с физическими лицами, компаниями, а также представлять его интересы в судах и в других государственных органах;</a:t>
            </a: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 общеобразовательное учреждение и форму обучения для своего ребенка;</a:t>
            </a: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оказание им юридической, психологической и иной помощи в процессе воспитания ребенка;</a:t>
            </a: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получение льгот, пособий и иных выплат.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13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4C1A04-6EFF-4DBB-9C22-C7EE2ADEA73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9592" y="188640"/>
            <a:ext cx="7467600" cy="62853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в ходе осуществления своих родительских прав обязаны:</a:t>
            </a:r>
          </a:p>
          <a:p>
            <a:pPr marL="0" lv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ребенка;</a:t>
            </a:r>
          </a:p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заботиться о его физическом и моральном здоровье, о его нравственном развитии;</a:t>
            </a:r>
          </a:p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разрешать ребенку общаться с родственниками как по линии матери, так и по линии отца;</a:t>
            </a:r>
          </a:p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получение ребенком образования;</a:t>
            </a:r>
          </a:p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ребенка;</a:t>
            </a:r>
          </a:p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исполнять свои родительские права в ущерб интересам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31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268760"/>
            <a:ext cx="7467600" cy="4441704"/>
          </a:xfrm>
        </p:spPr>
        <p:txBody>
          <a:bodyPr/>
          <a:lstStyle/>
          <a:p>
            <a:pPr algn="ctr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Злоупотребление родительскими правами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196752"/>
            <a:ext cx="7467600" cy="4873752"/>
          </a:xfrm>
        </p:spPr>
        <p:txBody>
          <a:bodyPr/>
          <a:lstStyle/>
          <a:p>
            <a:pPr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Ответственность родителей за неисполнение родительских прав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435</TotalTime>
  <Words>1027</Words>
  <Application>Microsoft Office PowerPoint</Application>
  <PresentationFormat>Экран (4:3)</PresentationFormat>
  <Paragraphs>108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Century Schoolbook</vt:lpstr>
      <vt:lpstr>Times New Roman</vt:lpstr>
      <vt:lpstr>Wingdings</vt:lpstr>
      <vt:lpstr>Wingdings 2</vt:lpstr>
      <vt:lpstr>Эркер</vt:lpstr>
      <vt:lpstr>Неманское суву, 2022</vt:lpstr>
      <vt:lpstr>ПЛАН:</vt:lpstr>
      <vt:lpstr>ВАШИ ПРАВА И ОБЯЗАННОСТИ</vt:lpstr>
      <vt:lpstr>Основание возникновения прав и обязанностей родителей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ПРАВА И ОБЯЗАННОСТИ РЕБЕНКА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Заповеди семейного воспитания</vt:lpstr>
      <vt:lpstr>Презентация PowerPoint</vt:lpstr>
      <vt:lpstr>Заповедь 1  Принимайте ребенка таким, какой он есть </vt:lpstr>
      <vt:lpstr>Заповедь 2  Никогда не приказывайте по прихоти</vt:lpstr>
      <vt:lpstr>Заповедь 3  Никогда не принимайте решения в одиночку </vt:lpstr>
      <vt:lpstr>Заповедь 4  Собственное поведение родителей - самый решающий фактор в воспитании детей </vt:lpstr>
      <vt:lpstr>Заповедь 5  Говорите обо всем без боязни и сохраняйте доверие к тому, кто задает каверзные вопросы и противоречит </vt:lpstr>
      <vt:lpstr>Заповедь 6  Не допускайте никаких излишеств в подарках детям </vt:lpstr>
      <vt:lpstr>Заповедь 7  Во всем нужно действовать собственным примером </vt:lpstr>
      <vt:lpstr>Заповедь 8  Объединяйтесь, когда нужно преодолеть какие-то трудности, все делайте сообща </vt:lpstr>
      <vt:lpstr>Заповедь 9  В раннем детстве важно приучить детей к чистоте</vt:lpstr>
      <vt:lpstr>Заповедь 10  Держи двери дома открытыми. Дети не должны чувствовать, что привязаны к дому веревкой </vt:lpstr>
      <vt:lpstr>Заповедь 11  Устранись в положенное время</vt:lpstr>
      <vt:lpstr>СПАСИБО  ЗА ВНИМАНИЕ!!!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Неманское суву, 2022</dc:title>
  <dc:creator>zzz</dc:creator>
  <cp:lastModifiedBy>Marina Alex</cp:lastModifiedBy>
  <cp:revision>40</cp:revision>
  <dcterms:created xsi:type="dcterms:W3CDTF">2022-06-26T14:44:51Z</dcterms:created>
  <dcterms:modified xsi:type="dcterms:W3CDTF">2022-08-10T14:46:28Z</dcterms:modified>
</cp:coreProperties>
</file>