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5" r:id="rId3"/>
    <p:sldId id="264" r:id="rId4"/>
    <p:sldId id="266" r:id="rId5"/>
    <p:sldId id="268" r:id="rId6"/>
    <p:sldId id="269" r:id="rId7"/>
    <p:sldId id="270" r:id="rId8"/>
    <p:sldId id="277" r:id="rId9"/>
    <p:sldId id="276" r:id="rId10"/>
    <p:sldId id="275" r:id="rId11"/>
    <p:sldId id="272" r:id="rId12"/>
    <p:sldId id="274" r:id="rId13"/>
    <p:sldId id="273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D47F-96F4-48EA-A4BE-654D03F53D8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8DF1B-2836-4608-8CBB-38AAFC892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5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15D2C-A8DA-4AEA-AD60-BF0693A3EB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2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35745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Медиация как способ разрешения конфликтов в СУВУ</a:t>
            </a:r>
          </a:p>
        </p:txBody>
      </p:sp>
      <p:pic>
        <p:nvPicPr>
          <p:cNvPr id="7" name="Рисунок 6" descr="8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643182"/>
            <a:ext cx="560548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4D91F90-D66F-408A-8708-E65D9EBAA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188321"/>
              </p:ext>
            </p:extLst>
          </p:nvPr>
        </p:nvGraphicFramePr>
        <p:xfrm>
          <a:off x="611560" y="1700808"/>
          <a:ext cx="8229600" cy="4459428"/>
        </p:xfrm>
        <a:graphic>
          <a:graphicData uri="http://schemas.openxmlformats.org/drawingml/2006/table">
            <a:tbl>
              <a:tblPr firstRow="1" firstCol="1" lastCol="1" bandRow="1">
                <a:tableStyleId>{8A107856-5554-42FB-B03E-39F5DBC370BA}</a:tableStyleId>
              </a:tblPr>
              <a:tblGrid>
                <a:gridCol w="6972550">
                  <a:extLst>
                    <a:ext uri="{9D8B030D-6E8A-4147-A177-3AD203B41FA5}">
                      <a16:colId xmlns:a16="http://schemas.microsoft.com/office/drawing/2014/main" val="600180309"/>
                    </a:ext>
                  </a:extLst>
                </a:gridCol>
                <a:gridCol w="1257050">
                  <a:extLst>
                    <a:ext uri="{9D8B030D-6E8A-4147-A177-3AD203B41FA5}">
                      <a16:colId xmlns:a16="http://schemas.microsoft.com/office/drawing/2014/main" val="881190560"/>
                    </a:ext>
                  </a:extLst>
                </a:gridCol>
              </a:tblGrid>
              <a:tr h="355178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По-вашему мнению, что являлось причиной для зарождения Вашей конфликтной ситуации? (допускается несколько вариантов ответа)</a:t>
                      </a:r>
                      <a:endParaRPr lang="ru-RU" sz="1400" dirty="0">
                        <a:effectLst/>
                      </a:endParaRPr>
                    </a:p>
                  </a:txBody>
                  <a:tcPr marL="68345" marR="683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977694"/>
                  </a:ext>
                </a:extLst>
              </a:tr>
              <a:tr h="37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2846964395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Задирчивый</a:t>
                      </a:r>
                      <a:r>
                        <a:rPr lang="ru-RU" sz="1200" dirty="0">
                          <a:effectLst/>
                        </a:rPr>
                        <a:t> ученик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962049437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Предвзятое отношение взрослого к ученику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3135491309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Напряженные отношения среди ребят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3458270648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Предъявление завышенных требований со стороны взрослого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1436850973"/>
                  </a:ext>
                </a:extLst>
              </a:tr>
              <a:tr h="3170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Плохая оценка, усталость, запреты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775269373"/>
                  </a:ext>
                </a:extLst>
              </a:tr>
              <a:tr h="284926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Что вы знаете о медиации? (выбрать один вариант ответа)</a:t>
                      </a:r>
                      <a:endParaRPr lang="ru-RU" sz="1400" dirty="0">
                        <a:effectLst/>
                      </a:endParaRPr>
                    </a:p>
                  </a:txBody>
                  <a:tcPr marL="68345" marR="683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520014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Немного слышал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3314337526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Хорошо знаком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796521356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Участвовал в процедуре медиации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171222400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Ничего не знаю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2688038107"/>
                  </a:ext>
                </a:extLst>
              </a:tr>
              <a:tr h="275414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Какие возможности медиации для вас наиболее привлекательны? (выбрать до двух вариантов ответа)</a:t>
                      </a:r>
                      <a:endParaRPr lang="ru-RU" sz="1400" dirty="0">
                        <a:effectLst/>
                      </a:endParaRPr>
                    </a:p>
                  </a:txBody>
                  <a:tcPr marL="68345" marR="683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7584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Отсутствие наказания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357546579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Добровольность процедур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1587724110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Возможность сохранить хорошие отношения с оппонентом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3648366325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Конфиденциальность процедуры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2503768063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5859A07-326B-4B13-B669-5A7B2909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«Мое отношение к медиации»</a:t>
            </a:r>
            <a:br>
              <a:rPr lang="ru-RU" dirty="0"/>
            </a:br>
            <a:r>
              <a:rPr lang="ru-RU" dirty="0"/>
              <a:t>(опрос среди обучающихся) </a:t>
            </a:r>
          </a:p>
        </p:txBody>
      </p:sp>
    </p:spTree>
    <p:extLst>
      <p:ext uri="{BB962C8B-B14F-4D97-AF65-F5344CB8AC3E}">
        <p14:creationId xmlns:p14="http://schemas.microsoft.com/office/powerpoint/2010/main" val="115961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33C523-FDC2-4329-94BD-A5676526C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1DA55BC-F42D-4036-9A2C-BAD4DA10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ru-RU" dirty="0"/>
              <a:t>Учимся приемам медиации…</a:t>
            </a:r>
          </a:p>
        </p:txBody>
      </p:sp>
    </p:spTree>
    <p:extLst>
      <p:ext uri="{BB962C8B-B14F-4D97-AF65-F5344CB8AC3E}">
        <p14:creationId xmlns:p14="http://schemas.microsoft.com/office/powerpoint/2010/main" val="82357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B35F77-3BA8-4954-A9D2-2DC8D53CF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452596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0E0BD8-FFE3-4E36-B5BE-83DCAFC5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5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9E7647-70BD-4C6C-A54F-A396A0D10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452596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62FF57-A1D2-425F-BE9D-DC965F9B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1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99" y="5445224"/>
            <a:ext cx="8172400" cy="51434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E4F241-B9F5-48DF-A444-D8F25B73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60648"/>
            <a:ext cx="5328593" cy="475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8" y="393613"/>
            <a:ext cx="8291264" cy="607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69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39000" cy="1143000"/>
          </a:xfrm>
        </p:spPr>
        <p:txBody>
          <a:bodyPr/>
          <a:lstStyle/>
          <a:p>
            <a:pPr algn="ctr"/>
            <a:r>
              <a:rPr lang="ru-RU" dirty="0"/>
              <a:t>Цель медиации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/>
              <a:t>Добиться соглашения между сторонами. При этом все решения относительно предмета переговоров и способа разрешения конфликта принимает не медиатор, а сами стороны.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924944"/>
            <a:ext cx="56886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1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9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Медиация в СУВУ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846320"/>
          </a:xfrm>
        </p:spPr>
        <p:txBody>
          <a:bodyPr/>
          <a:lstStyle/>
          <a:p>
            <a:pPr algn="just"/>
            <a:endParaRPr lang="ru-RU" dirty="0"/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 новый подход к разрешению и предотвращению спорных и  конфликтных ситуаций на всех уровнях образования.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Навыку разрешать конфликтные ситуации и уметь их предотвращать можно обучить. И чем раньше мы начнем это обучение – тем лучше.</a:t>
            </a:r>
          </a:p>
        </p:txBody>
      </p:sp>
    </p:spTree>
    <p:extLst>
      <p:ext uri="{BB962C8B-B14F-4D97-AF65-F5344CB8AC3E}">
        <p14:creationId xmlns:p14="http://schemas.microsoft.com/office/powerpoint/2010/main" val="251876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Основная цель службы медиации СУВУ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7" y="1481328"/>
            <a:ext cx="3849103" cy="5102034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0" y="1700808"/>
            <a:ext cx="468052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70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Инструменты и техники медиации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991" y="1667434"/>
            <a:ext cx="4392488" cy="491592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слушание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«Петля понимания»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Обобщение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резюмирование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Перефразирование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Рефрейминг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1910908" cy="16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67" y="4653136"/>
            <a:ext cx="1571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17" y="3125734"/>
            <a:ext cx="23145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85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39E07C4-3ACD-4CD7-9DD8-C8EE2DF5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96544"/>
          </a:xfrm>
        </p:spPr>
        <p:txBody>
          <a:bodyPr>
            <a:normAutofit fontScale="85000" lnSpcReduction="1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отсутствие профессиональных медиаторов 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Невысокий практический уровень медиаторов 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Страха ошибиться при проведение самой медиативной беседы ввиду отсутствия практики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подростков  приемам медиативного подхода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Преодолением консерватизма педагогического коллектива в способах урегулированию конфликтов.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распространении информация о конфликтах, которая часто просто не доходит до специалистов Служб медиации.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BA1B2A3-EEE4-4663-AF28-9C077B2D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21196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первоначального этапа</a:t>
            </a:r>
          </a:p>
        </p:txBody>
      </p:sp>
    </p:spTree>
    <p:extLst>
      <p:ext uri="{BB962C8B-B14F-4D97-AF65-F5344CB8AC3E}">
        <p14:creationId xmlns:p14="http://schemas.microsoft.com/office/powerpoint/2010/main" val="54526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E2D5BED-193B-4325-97C6-A69A754D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4285"/>
            <a:ext cx="8229600" cy="5472608"/>
          </a:xfrm>
        </p:spPr>
        <p:txBody>
          <a:bodyPr>
            <a:normAutofit fontScale="92500"/>
          </a:bodyPr>
          <a:lstStyle/>
          <a:p>
            <a:pPr marL="109728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Просвещение по вопросам медиации всех участников образовательного процесса через реализацию информационно-просветительских программ: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«Букварь медиатора» (для обучающихся 5-7 классов)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«Конспект переговорщика» – для 8-10 классов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для педагогов «Служба медиации: плюсы и минусы» </a:t>
            </a:r>
          </a:p>
          <a:p>
            <a:pPr marL="109728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в практических курсах, семинарах, тренингах</a:t>
            </a:r>
          </a:p>
          <a:p>
            <a:pPr marL="109728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опросников, тестов для изучения психологического климата в коллективах</a:t>
            </a:r>
          </a:p>
          <a:p>
            <a:pPr marL="109728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«Клуба юных медиаторов»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B33A92-8D86-41D9-9AC0-1EBF3CD0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88" y="94179"/>
            <a:ext cx="7931224" cy="85010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идеи</a:t>
            </a:r>
          </a:p>
        </p:txBody>
      </p:sp>
    </p:spTree>
    <p:extLst>
      <p:ext uri="{BB962C8B-B14F-4D97-AF65-F5344CB8AC3E}">
        <p14:creationId xmlns:p14="http://schemas.microsoft.com/office/powerpoint/2010/main" val="138924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</TotalTime>
  <Words>391</Words>
  <Application>Microsoft Office PowerPoint</Application>
  <PresentationFormat>Экран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Медиация как способ разрешения конфликтов в СУВУ</vt:lpstr>
      <vt:lpstr>Презентация PowerPoint</vt:lpstr>
      <vt:lpstr>Цель медиации</vt:lpstr>
      <vt:lpstr>Презентация PowerPoint</vt:lpstr>
      <vt:lpstr>Медиация в СУВУ</vt:lpstr>
      <vt:lpstr>Основная цель службы медиации СУВУ</vt:lpstr>
      <vt:lpstr>Инструменты и техники медиации</vt:lpstr>
      <vt:lpstr>Трудности первоначального этапа</vt:lpstr>
      <vt:lpstr>Наши идеи</vt:lpstr>
      <vt:lpstr>«Мое отношение к медиации» (опрос среди обучающихся) </vt:lpstr>
      <vt:lpstr>Учимся приемам медиации…</vt:lpstr>
      <vt:lpstr>Презентация PowerPoint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Медиация как способ разрешения конфликтов в школе</dc:title>
  <dc:creator>User</dc:creator>
  <cp:lastModifiedBy>User</cp:lastModifiedBy>
  <cp:revision>31</cp:revision>
  <dcterms:modified xsi:type="dcterms:W3CDTF">2022-02-02T14:14:49Z</dcterms:modified>
</cp:coreProperties>
</file>